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4" r:id="rId4"/>
    <p:sldId id="273" r:id="rId5"/>
    <p:sldId id="271" r:id="rId6"/>
    <p:sldId id="275" r:id="rId7"/>
    <p:sldId id="276" r:id="rId8"/>
    <p:sldId id="277" r:id="rId9"/>
    <p:sldId id="266" r:id="rId10"/>
    <p:sldId id="272" r:id="rId11"/>
    <p:sldId id="278" r:id="rId12"/>
    <p:sldId id="27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CCFF99"/>
    <a:srgbClr val="FFFF99"/>
    <a:srgbClr val="FFCC99"/>
    <a:srgbClr val="CCFFCC"/>
    <a:srgbClr val="FFCCCC"/>
    <a:srgbClr val="FFFFCC"/>
    <a:srgbClr val="FFCCFF"/>
    <a:srgbClr val="3333FF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1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6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0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4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4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9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5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3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6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B5FC-8940-4C4F-AAE7-B51887B07693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9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8352928" cy="3168352"/>
          </a:xfrm>
          <a:blipFill>
            <a:blip r:embed="rId2"/>
            <a:tile tx="0" ty="0" sx="100000" sy="100000" flip="none" algn="tl"/>
          </a:blip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sr-Cyrl-RS" sz="2800" b="1" dirty="0" smtClean="0"/>
              <a:t>ЗАКОН О СТРАТЕШКОЈ ПРОЦЕНИ УТИЦАЈА НА                             ЖИВОТНУ СРЕДИНУ</a:t>
            </a:r>
            <a:br>
              <a:rPr lang="sr-Cyrl-RS" sz="2800" b="1" dirty="0" smtClean="0"/>
            </a:br>
            <a:r>
              <a:rPr lang="sr-Cyrl-RS" sz="2800" b="1" dirty="0"/>
              <a:t>и</a:t>
            </a:r>
            <a:r>
              <a:rPr lang="sr-Cyrl-RS" sz="2800" b="1" dirty="0" smtClean="0"/>
              <a:t/>
            </a:r>
            <a:br>
              <a:rPr lang="sr-Cyrl-RS" sz="2800" b="1" dirty="0" smtClean="0"/>
            </a:br>
            <a:r>
              <a:rPr lang="sr-Cyrl-RS" sz="2800" b="1" dirty="0" smtClean="0"/>
              <a:t>ЗАКОН О ИНТЕГРИСАНОМ СПРЕЧАВАЊУ И КОНТРОЛИ ЗАГАЂИВАЊА Ж</a:t>
            </a:r>
            <a:r>
              <a:rPr lang="sr-Cyrl-CS" sz="2800" b="1" dirty="0" smtClean="0"/>
              <a:t>ИВОТНЕ СРЕДИНЕ</a:t>
            </a:r>
            <a:endParaRPr lang="sr-Cyrl-C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907704" y="5805264"/>
            <a:ext cx="2808312" cy="526504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37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solidFill>
            <a:srgbClr val="FFCC99"/>
          </a:solidFill>
          <a:scene3d>
            <a:camera prst="obliqueBottomLeft"/>
            <a:lightRig rig="threePt" dir="t"/>
          </a:scene3d>
        </p:spPr>
        <p:txBody>
          <a:bodyPr>
            <a:noAutofit/>
          </a:bodyPr>
          <a:lstStyle/>
          <a:p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sr-Cyrl-CS" sz="2000" b="1" dirty="0">
                <a:latin typeface="Times New Roman" pitchFamily="18" charset="0"/>
                <a:cs typeface="Times New Roman" pitchFamily="18" charset="0"/>
              </a:rPr>
              <a:t>О ИНТЕГРИСАНОМ СПРЕЧАВАЊУ И КОНТРОЛИ ЗАГАЂИВАЊА ЖИВОТНЕ </a:t>
            </a:r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СРЕДИНЕ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868" y="1093563"/>
            <a:ext cx="8568952" cy="5760640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Јавност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 обухвата једно или више физичких или правних лица, њихова удружења, организације или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групе</a:t>
            </a:r>
            <a:endParaRPr lang="ru-RU" sz="16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Заинтересована јавност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обухвата јавност на коју рад постројења и обављање активности утиче или је вероватно да ће утицати, укључујући невладине организације које се баве заштитом животне средине и које су евидентиране код надлежног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органа</a:t>
            </a:r>
            <a:endParaRPr lang="sr-Latn-RS" sz="16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16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6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ВРСТЕ АКТИВНОСТИ И ПОСТРОЈЕЊА ЗА КОЈЕ СЕ ИЗДАЈЕ ИНТЕГРИСАНА ДОЗВОЛА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класификују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се према нивоу загађивања и ризику који те активности могу имати по здравље људи и животну средину, укључујући и друге технички сродне активности које могу произвести емисије и загађење животне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средине</a:t>
            </a:r>
            <a:r>
              <a:rPr lang="sr-Latn-RS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-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Влада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прописује врсте активности и постројења за које се издаје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дозвола</a:t>
            </a:r>
            <a:endParaRPr lang="ru-RU" sz="16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sr-Latn-RS" sz="8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6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ОРГАНИ НАДЛЕЖНИ ЗА ИЗДАВАЊЕ ИНТЕГРИСАНЕ ДОЗВОЛЕ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су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министарство надлежно за послове заштите животне средине, покрајински орган надлежан за послове заштите животне средине, односно орган општине, односно града, надлежан за послове заштите животне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средине</a:t>
            </a:r>
            <a:endParaRPr lang="ru-RU" sz="16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sr-Latn-RS" sz="8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Надлежни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орган обезбеђује да рад нових постројења не започне пре добијања дозволе осим у случају када је одобрен пробни рад, а најдуже још 240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дана</a:t>
            </a:r>
            <a:endParaRPr lang="sr-Latn-RS" sz="16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sr-Latn-RS" sz="8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Дозволом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се одобрава рад новог постројења и обављање његове активности и рад и битне измене у раду, односно функционисању постојећег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постројења</a:t>
            </a:r>
            <a:r>
              <a:rPr lang="sr-Latn-RS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- </a:t>
            </a:r>
            <a:r>
              <a:rPr lang="sr-Cyrl-RS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д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озвола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се издаје на период који не може бити дужи од 10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година</a:t>
            </a:r>
            <a:endParaRPr lang="ru-RU" sz="16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1600" b="1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1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solidFill>
            <a:srgbClr val="FFCC99"/>
          </a:solidFill>
          <a:scene3d>
            <a:camera prst="obliqueBottomLeft"/>
            <a:lightRig rig="threePt" dir="t"/>
          </a:scene3d>
        </p:spPr>
        <p:txBody>
          <a:bodyPr>
            <a:noAutofit/>
          </a:bodyPr>
          <a:lstStyle/>
          <a:p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sr-Cyrl-CS" sz="2000" b="1" dirty="0">
                <a:latin typeface="Times New Roman" pitchFamily="18" charset="0"/>
                <a:cs typeface="Times New Roman" pitchFamily="18" charset="0"/>
              </a:rPr>
              <a:t>О ИНТЕГРИСАНОМ СПРЕЧАВАЊУ И КОНТРОЛИ ЗАГАЂИВАЊА ЖИВОТНЕ </a:t>
            </a:r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СРЕДИНЕ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04" y="1132213"/>
            <a:ext cx="7920880" cy="5760640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Поступак издавања дозволе почиње тако што оператер подноси надлежном органу </a:t>
            </a:r>
            <a:r>
              <a:rPr lang="ru-RU" sz="16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ЗАХТЕВ ЗА ИЗДАВАЊЕ ДОЗВОЛЕ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уз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захтев се прилаже пројекат за планирано, односно изграђено постројење, извештај о последњем техничком прегледу, резултате мерења загађивања чинилаца животне средине или других параметара у току трајања пробног рада, план управљања отпадом, план мера за ефикасно коришћење енергије, план мера за заштиту животне средине после престанка рада и затварања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постројења...</a:t>
            </a:r>
          </a:p>
          <a:p>
            <a:endParaRPr lang="ru-RU" sz="8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Надлежни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орган разматра поднети захтев и врши </a:t>
            </a:r>
            <a:r>
              <a:rPr lang="ru-RU" sz="16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ПРОВЕРУ ПОДАТАКА И ИНФОРМАЦИЈА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садржаних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у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захтеву</a:t>
            </a:r>
          </a:p>
          <a:p>
            <a:endParaRPr lang="ru-RU" sz="8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Затим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, о пријему захтева </a:t>
            </a:r>
            <a:r>
              <a:rPr lang="ru-RU" sz="16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ОБАВЕШТАВА ОРГАНЕ И ОРГАНИЗАЦИЈЕ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у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области пољопривреде, водопривреде, шумарства, планирања, изградње, саобраћаја, енергетике, рударства, заштите културних добара, заштите природе као и органе локалне самоуправе на чијој територији се планира активност, односно постројење и заинтересовану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јавност</a:t>
            </a:r>
          </a:p>
          <a:p>
            <a:endParaRPr lang="ru-RU" sz="8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Надлежни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орган је дужан да, након пријема захтева, изради </a:t>
            </a:r>
            <a:r>
              <a:rPr lang="ru-RU" sz="16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НАЦРТ ДОЗВОЛЕ </a:t>
            </a:r>
          </a:p>
          <a:p>
            <a:endParaRPr lang="ru-RU" sz="8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Приликом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израде нацрта дозволе надлежни орган разматра мишљења других органа и организација и заинтересоване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јавности</a:t>
            </a:r>
            <a:endParaRPr lang="ru-RU" sz="1600" b="1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01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solidFill>
            <a:srgbClr val="FFCC99"/>
          </a:solidFill>
          <a:scene3d>
            <a:camera prst="obliqueBottomLeft"/>
            <a:lightRig rig="threePt" dir="t"/>
          </a:scene3d>
        </p:spPr>
        <p:txBody>
          <a:bodyPr>
            <a:noAutofit/>
          </a:bodyPr>
          <a:lstStyle/>
          <a:p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sr-Cyrl-CS" sz="2000" b="1" dirty="0">
                <a:latin typeface="Times New Roman" pitchFamily="18" charset="0"/>
                <a:cs typeface="Times New Roman" pitchFamily="18" charset="0"/>
              </a:rPr>
              <a:t>О ИНТЕГРИСАНОМ СПРЕЧАВАЊУ И КОНТРОЛИ ЗАГАЂИВАЊА ЖИВОТНЕ </a:t>
            </a:r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СРЕДИНЕ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864" y="908720"/>
            <a:ext cx="8242959" cy="5760640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За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оцену услова утврђених у нацрту дозволе надлежни орган </a:t>
            </a:r>
            <a:r>
              <a:rPr lang="ru-RU" sz="16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ОБРАЗУЈЕ ТЕХНИЧКУ КОМИСИЈУ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– она анализира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нарочито студију о процени утицаја на животну средину, односно студију о процени затеченог стања на животну средину, очекиване локалне и шире утицаје рада постројења на животну средину, очекиване економске и социјалне последице и промене стања животне средине на конкретној локацији, као и очекиване последице на живот и здравље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становништва...</a:t>
            </a:r>
          </a:p>
          <a:p>
            <a:endParaRPr lang="ru-RU" sz="8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Техничка комисија </a:t>
            </a:r>
            <a:r>
              <a:rPr lang="ru-RU" sz="16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ИЗРАЂУЈЕ ИЗВЕШТАЈ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који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доставља надлежном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органу</a:t>
            </a:r>
            <a:endParaRPr lang="ru-RU" sz="16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8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Надлежни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орган одлучује о издавању дозволе на основу захтева оператера, приложене документације, извештаја и оцене техничке комисије, као и прибављених мишљења других органа и организација и заинтересоване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јавности</a:t>
            </a:r>
          </a:p>
          <a:p>
            <a:endParaRPr lang="ru-RU" sz="8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6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ДОЗВОЛОМ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се утврђују услови за рад постројења и обављање активности и обавезе оператера у зависности од природе активности и њиховог утицаја на животну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средину</a:t>
            </a:r>
          </a:p>
          <a:p>
            <a:endParaRPr lang="ru-RU" sz="8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Дозвола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садржи услове који се односе на примену најбољих доступних техника или других техничких услова и мера, мере из студије о процени утицаја на животну средину или студије о процени утицаја затеченог стања на животну средину, граничне вредности емисија загађујућих материја утврђене за дато постројење, мере заштите ваздуха, воде и земљишта, мере које се односе на управљање отпадом који настаје при раду постројења, мере за смањење буке и вибрација, мере које се односе на ефикасно коришћење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енергије...</a:t>
            </a:r>
            <a:endParaRPr lang="ru-RU" sz="16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1600" b="1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37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FFFF99"/>
          </a:solidFill>
          <a:scene3d>
            <a:camera prst="obliqueBottomLeft"/>
            <a:lightRig rig="threePt" dir="t"/>
          </a:scene3d>
        </p:spPr>
        <p:txBody>
          <a:bodyPr>
            <a:noAutofit/>
          </a:bodyPr>
          <a:lstStyle/>
          <a:p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sr-Cyrl-CS" sz="2000" b="1" dirty="0">
                <a:latin typeface="Times New Roman" pitchFamily="18" charset="0"/>
                <a:cs typeface="Times New Roman" pitchFamily="18" charset="0"/>
              </a:rPr>
              <a:t>О СТРАТЕШКОЈ ПРОЦЕНИ УТИЦАЈА НА </a:t>
            </a:r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ЖИВОТНУ СРЕДИНУ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147248" cy="57606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Уређуј</a:t>
            </a:r>
            <a:r>
              <a:rPr lang="sr-Cyrl-R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</a:t>
            </a:r>
            <a:r>
              <a:rPr lang="sr-Cyrl-R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начин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поступак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вршења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процене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утицаја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одређених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планова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жс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ради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обезбеђивања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</a:t>
            </a:r>
            <a:r>
              <a:rPr lang="sr-Cyrl-R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и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унапређивања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одрживог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развоја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интегрисањем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начела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зжс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поступак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припреме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усвајања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планова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програма</a:t>
            </a:r>
            <a:endParaRPr lang="en-US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sr-Cyrl-RS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1700" b="1" dirty="0" smtClean="0">
                <a:latin typeface="Times New Roman" pitchFamily="18" charset="0"/>
                <a:cs typeface="Times New Roman" pitchFamily="18" charset="0"/>
              </a:rPr>
              <a:t>ПОЈМОВИ:</a:t>
            </a:r>
          </a:p>
          <a:p>
            <a:pPr>
              <a:spcBef>
                <a:spcPts val="0"/>
              </a:spcBef>
            </a:pPr>
            <a:r>
              <a:rPr lang="ru-RU" sz="1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Планови и програми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- сви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развојни или други планови и програми,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основе, стратегије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, укључујући и њихове измене, које припрема или усваја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републички, покрајински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или локални орган, или које надлежни орган припрема за усвајање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у Народној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скупштини или Влади, односно скупштини или извршном органу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аутономне покрајине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, односно јединице локалне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самоуправе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Стратешка процена </a:t>
            </a:r>
            <a:r>
              <a:rPr lang="ru-RU" sz="1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утицаја </a:t>
            </a:r>
            <a:r>
              <a:rPr lang="ru-RU" sz="1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планова и програма на </a:t>
            </a:r>
            <a:r>
              <a:rPr lang="ru-RU" sz="1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животну средину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– припрема извештаја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о стању животне средине,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спровођење поступка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консултација, уважавање извештаја и резултата консултација у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поступку одлучивања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и доношења или усвајања одређених планова и програма, као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и пружање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информација и података о донетој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одлуци</a:t>
            </a:r>
            <a:endParaRPr lang="sr-Cyrl-RS" sz="17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Извештај </a:t>
            </a:r>
            <a:r>
              <a:rPr lang="ru-RU" sz="1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стратешкој процени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- део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документације која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се прилаже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уз план или програм и садржи идентификацију, опис и процену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могућих значајних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утицаја на животну средину због реализације плана и програма, као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и варијанте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разматране и усвојене на основу циљева и просторног обухвата плана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и програма</a:t>
            </a:r>
            <a:endParaRPr lang="sr-Cyrl-RS" sz="17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70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FFFF99"/>
          </a:solidFill>
          <a:scene3d>
            <a:camera prst="obliqueBottomLeft"/>
            <a:lightRig rig="threePt" dir="t"/>
          </a:scene3d>
        </p:spPr>
        <p:txBody>
          <a:bodyPr>
            <a:noAutofit/>
          </a:bodyPr>
          <a:lstStyle/>
          <a:p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sr-Cyrl-CS" sz="2000" b="1" dirty="0">
                <a:latin typeface="Times New Roman" pitchFamily="18" charset="0"/>
                <a:cs typeface="Times New Roman" pitchFamily="18" charset="0"/>
              </a:rPr>
              <a:t>О СТРАТЕШКОЈ ПРОЦЕНИ УТИЦАЈА НА </a:t>
            </a:r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                            ЖИВОТНУ СРЕДИНУ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760640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Основна начела стратешке процене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су:</a:t>
            </a:r>
            <a:endParaRPr lang="sr-Latn-RS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arenR"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Начело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одрживог развоја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- одрживи развој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је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усклађен систем техничко-технолошких, економских и друштвених активности у укупном развоју у коме се на принципима економичности и разумности користе природне и створене вредности са циљем да се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сачува,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унапреди квалитет животне средине за садашње и будуће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генерације - разматрањем битних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аспеката животне средине у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припреми одређених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планова и програма и утврђивањем услова за очување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 заштиту животне средине и рационалним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коришћењем природних ресурса доприноси се циљевима одрживог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развоја</a:t>
            </a:r>
            <a:endParaRPr lang="sr-Latn-R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arenR"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arenR"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Начело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интегралности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- политика заштите животне средине која се реализује доношењем планова и програма заснива се на укључивању услова заштите животне средине, односно очувања и одрживог коришћења биолошке разноврсности у одговарајуће секторске и међусекторске програме 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планове</a:t>
            </a:r>
            <a:endParaRPr lang="sr-Latn-R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arenR"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arenR"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Начело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предострожности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- свака активност мора бити спроведена на начин да се спрече или смање негативни утицаји одређених планова и програма на животну средину пре њиховог усвајања, обезбеди рационално коришћење природних ресурса и сведе на минимум ризик по здравље људи, животну средину и материјална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добра</a:t>
            </a:r>
          </a:p>
        </p:txBody>
      </p:sp>
    </p:spTree>
    <p:extLst>
      <p:ext uri="{BB962C8B-B14F-4D97-AF65-F5344CB8AC3E}">
        <p14:creationId xmlns:p14="http://schemas.microsoft.com/office/powerpoint/2010/main" val="424174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FFFF99"/>
          </a:solidFill>
          <a:scene3d>
            <a:camera prst="obliqueBottomLeft"/>
            <a:lightRig rig="threePt" dir="t"/>
          </a:scene3d>
        </p:spPr>
        <p:txBody>
          <a:bodyPr>
            <a:noAutofit/>
          </a:bodyPr>
          <a:lstStyle/>
          <a:p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sr-Cyrl-CS" sz="2000" b="1" dirty="0">
                <a:latin typeface="Times New Roman" pitchFamily="18" charset="0"/>
                <a:cs typeface="Times New Roman" pitchFamily="18" charset="0"/>
              </a:rPr>
              <a:t>О СТРАТЕШКОЈ ПРОЦЕНИ УТИЦАЈА НА </a:t>
            </a:r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                            ЖИВОТНУ СРЕДИНУ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64" y="1484784"/>
            <a:ext cx="7848872" cy="5760640"/>
          </a:xfrm>
        </p:spPr>
        <p:txBody>
          <a:bodyPr>
            <a:noAutofit/>
          </a:bodyPr>
          <a:lstStyle/>
          <a:p>
            <a:pPr>
              <a:buFont typeface="+mj-lt"/>
              <a:buAutoNum type="arabicParenR" startAt="4"/>
            </a:pP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Начело хијерархије и координације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 процена утицаја планова и програма врши се на различитим хијерархијским нивоима на којима се доносе планови и програми – транспарентност у поступку стратешке процене обезбеђује се узајамном координацијом надлежних и заинтересованих органа у поступку давања сагласности на стратешку процену, кроз консултације, односно обавештавања и давања мишљења на план или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програм</a:t>
            </a:r>
            <a:endParaRPr lang="sr-Latn-R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arenR" startAt="4"/>
            </a:pPr>
            <a:endParaRPr lang="sr-Latn-RS" sz="1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arenR" startAt="4"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Начело 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јавности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 јавност мора, пре доношења било какве одлуке, као и после усвајања плана и програма, имати приступ информацијама које се односе на те планове и програме или њихове измене – циљ је информисања јавности о плановима и програмима и њиховом могућем утицају на животну средину, као и обезбеђења отворености поступка припреме, доношења планова и програма</a:t>
            </a:r>
          </a:p>
          <a:p>
            <a:endParaRPr lang="sr-Cyrl-RS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36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FFFF99"/>
          </a:solidFill>
          <a:scene3d>
            <a:camera prst="obliqueBottomLeft"/>
            <a:lightRig rig="threePt" dir="t"/>
          </a:scene3d>
        </p:spPr>
        <p:txBody>
          <a:bodyPr>
            <a:noAutofit/>
          </a:bodyPr>
          <a:lstStyle/>
          <a:p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sr-Cyrl-CS" sz="2000" b="1" dirty="0">
                <a:latin typeface="Times New Roman" pitchFamily="18" charset="0"/>
                <a:cs typeface="Times New Roman" pitchFamily="18" charset="0"/>
              </a:rPr>
              <a:t>О СТРАТЕШКОЈ ПРОЦЕНИ УТИЦАЈА НА </a:t>
            </a:r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                            ЖИВОТНУ СРЕДИНУ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20880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ПОСТУПАК стратешке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процене састоји се од следећих фаза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ПРИПРЕМНА ФАЗА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‐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обухвата одлучивање о изради стратешке процене,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избор носиоца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израде извештаја о стратешкој процени,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учешће заинтересованих </a:t>
            </a:r>
            <a:r>
              <a:rPr lang="sr-Cyrl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 </a:t>
            </a:r>
            <a:r>
              <a:rPr lang="sr-Cyrl-R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sr-Cyrl-R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организација</a:t>
            </a:r>
          </a:p>
          <a:p>
            <a:endParaRPr lang="sr-Cyrl-R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2"/>
            </a:pP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ИЗВЕШТАЈ О СТРАТЕШКОЈ ПРОЦЕНИ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2"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 startAt="3"/>
            </a:pP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ПОСТУПАК ОДЛУЧИВАЊА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обухвата учешће заинтересованих органа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организација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учешће јавности, извештај о резултатима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учешћа заинтересованих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 и организација и јавности, оцену извештаја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стратешкој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процени, сагласност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извештај о стратешкој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процени</a:t>
            </a:r>
          </a:p>
          <a:p>
            <a:pPr>
              <a:buFont typeface="+mj-lt"/>
              <a:buAutoNum type="arabicPeriod" startAt="3"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крају поступка орган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надлежан за послове заштите животне средине даје сагласност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извештај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стратешкој процени или одбија захтев за давање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сагласности</a:t>
            </a:r>
            <a:endParaRPr lang="sr-Cyrl-RS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26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414142"/>
          </a:xfrm>
          <a:solidFill>
            <a:srgbClr val="FFFF99"/>
          </a:solidFill>
          <a:scene3d>
            <a:camera prst="obliqueBottomLeft"/>
            <a:lightRig rig="threePt" dir="t"/>
          </a:scene3d>
        </p:spPr>
        <p:txBody>
          <a:bodyPr>
            <a:noAutofit/>
          </a:bodyPr>
          <a:lstStyle/>
          <a:p>
            <a:r>
              <a:rPr lang="sr-Cyrl-CS" sz="16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sr-Cyrl-CS" sz="1600" b="1" dirty="0">
                <a:latin typeface="Times New Roman" pitchFamily="18" charset="0"/>
                <a:cs typeface="Times New Roman" pitchFamily="18" charset="0"/>
              </a:rPr>
              <a:t>О СТРАТЕШКОЈ ПРОЦЕНИ УТИЦАЈА </a:t>
            </a:r>
            <a:r>
              <a:rPr lang="sr-Cyrl-CS" sz="16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sr-Latn-RS" sz="16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sr-Cyrl-CS" sz="1600" b="1" dirty="0" smtClean="0">
                <a:latin typeface="Times New Roman" pitchFamily="18" charset="0"/>
                <a:cs typeface="Times New Roman" pitchFamily="18" charset="0"/>
              </a:rPr>
              <a:t>ЖИВОТНУ </a:t>
            </a:r>
            <a:r>
              <a:rPr lang="sr-Cyrl-CS" sz="1600" b="1" dirty="0" smtClean="0">
                <a:latin typeface="Times New Roman" pitchFamily="18" charset="0"/>
                <a:cs typeface="Times New Roman" pitchFamily="18" charset="0"/>
              </a:rPr>
              <a:t>СРЕДИНУ</a:t>
            </a:r>
            <a:endParaRPr lang="en-US" sz="16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548680"/>
            <a:ext cx="7261972" cy="630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68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rgbClr val="FFFF99"/>
          </a:solidFill>
          <a:scene3d>
            <a:camera prst="obliqueBottomLeft"/>
            <a:lightRig rig="threePt" dir="t"/>
          </a:scene3d>
        </p:spPr>
        <p:txBody>
          <a:bodyPr>
            <a:noAutofit/>
          </a:bodyPr>
          <a:lstStyle/>
          <a:p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sr-Cyrl-CS" sz="2000" b="1" dirty="0">
                <a:latin typeface="Times New Roman" pitchFamily="18" charset="0"/>
                <a:cs typeface="Times New Roman" pitchFamily="18" charset="0"/>
              </a:rPr>
              <a:t>О СТРАТЕШКОЈ ПРОЦЕНИ УТИЦАЈА НА </a:t>
            </a:r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                            ЖИВОТНУ СРЕДИНУ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776864" cy="5760640"/>
          </a:xfrm>
        </p:spPr>
        <p:txBody>
          <a:bodyPr>
            <a:noAutofit/>
          </a:bodyPr>
          <a:lstStyle/>
          <a:p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Поступак почиње </a:t>
            </a:r>
            <a:r>
              <a:rPr lang="sr-Latn-R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ПРИПРЕМНОМ ФАЗОМ</a:t>
            </a:r>
            <a:r>
              <a:rPr lang="sr-Latn-R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када одлуку о изради стратешке процене доноси орган надлежан за припрему плана и </a:t>
            </a:r>
            <a:r>
              <a:rPr lang="sr-Latn-R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</a:p>
          <a:p>
            <a:endParaRPr lang="sr-Latn-R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sr-Latn-R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ОДЛУЧУЈЕ О ИЗБОРУ НОСИОЦА ИЗРАДЕ ИЗВЕШТАЈА </a:t>
            </a:r>
            <a:r>
              <a:rPr lang="sr-Latn-R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стратешкој </a:t>
            </a:r>
            <a:r>
              <a:rPr lang="sr-Latn-R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процени</a:t>
            </a:r>
          </a:p>
          <a:p>
            <a:endParaRPr lang="sr-Latn-R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Носилац </a:t>
            </a: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израде може бити правно лице или предузетник које је уписано у одговарајући регистар за обављање делатности просторног и урбанистичког планирања и израде планских и других развојних </a:t>
            </a:r>
            <a:r>
              <a:rPr lang="sr-Latn-R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докумената</a:t>
            </a:r>
          </a:p>
          <a:p>
            <a:endParaRPr lang="sr-Latn-R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припреми одлуке о изради стратешке процене, орган надлежан за припрему плана или програма дужан је да, од органа надлежног за послове заштите животне средине и заинтересованих органа и организација </a:t>
            </a:r>
            <a:r>
              <a:rPr lang="sr-Latn-R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ЗАТРАЖИ МИШЉЕЊЕ</a:t>
            </a:r>
          </a:p>
          <a:p>
            <a:endParaRPr lang="sr-Latn-R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ИЗВЕШТАЈ</a:t>
            </a:r>
            <a:r>
              <a:rPr lang="sr-Latn-R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стратешкој </a:t>
            </a:r>
            <a:r>
              <a:rPr lang="sr-Latn-R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процени </a:t>
            </a:r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је документ којим се описују, вреднују и процењују могући значајни утицаји на животну средину до којих може доћи имплементацијом плана и програма и одређују мере за смањење негативних утицаја на животну </a:t>
            </a:r>
            <a:r>
              <a:rPr lang="sr-Latn-R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средину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71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34082"/>
          </a:xfrm>
          <a:solidFill>
            <a:srgbClr val="FFFF99"/>
          </a:solidFill>
          <a:scene3d>
            <a:camera prst="obliqueBottomLeft"/>
            <a:lightRig rig="threePt" dir="t"/>
          </a:scene3d>
        </p:spPr>
        <p:txBody>
          <a:bodyPr>
            <a:noAutofit/>
          </a:bodyPr>
          <a:lstStyle/>
          <a:p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sr-Cyrl-CS" sz="2000" b="1" dirty="0">
                <a:latin typeface="Times New Roman" pitchFamily="18" charset="0"/>
                <a:cs typeface="Times New Roman" pitchFamily="18" charset="0"/>
              </a:rPr>
              <a:t>О СТРАТЕШКОЈ ПРОЦЕНИ УТИЦАЈА НА </a:t>
            </a:r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                            ЖИВОТНУ СРЕДИНУ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5623"/>
            <a:ext cx="8180962" cy="5760640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Орган надлежан за припрему плана и програма извештај о стратешкој процени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ДОСТАВЉА 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НА МИШЉЕЊЕ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органу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надлежном за заштиту животне средине, заинтересованим органима и организацијама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- дужни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су да доставе мишљење у року од 30 дана од дана пријема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захтева</a:t>
            </a:r>
            <a:endParaRPr lang="sr-Latn-RS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sz="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упућивања захтева за добијање сагласности на извештај о стратешкој процени, орган надлежан за припрему плана и програма обавезно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ОБЕЗБЕЂУЈЕ УЧЕШЋЕ ЈАВНОСТИ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 разматрању извештаја о стратешкој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процени</a:t>
            </a:r>
            <a:endParaRPr lang="sr-Latn-RS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Орган надлежан за припрему плана и програма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ДОСТАВЉА НА САГЛАСНОСТ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органу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надлежном за послове заштите животне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средине извештај 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стратешкој процени са извештајем о учешћу заинтересованих органа и организација 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јавности - По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добијању извештаја орган надлежан за послове заштите животне средине може прибавити мишљење других овлашћених организација или стручних лица за поједине области или образовати стручну комисију ради оцене извештаја о стратешкој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процени</a:t>
            </a:r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Орган надлежан за послове заштите животне средине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ДАЈЕ САГЛАСНОСТ НА ИЗВЕШТАЈ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стратешкој процени или одбија захтев за давање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сагласности</a:t>
            </a:r>
          </a:p>
          <a:p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Орган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надлежан за припрему плана или програма не може упутити план или програм у даљу процедуру усвајања без сагласности на извештај о стратешкој процени од органа надлежног за заштиту животне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средине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50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  <a:solidFill>
            <a:srgbClr val="FFCC99"/>
          </a:solidFill>
          <a:scene3d>
            <a:camera prst="obliqueBottomLeft"/>
            <a:lightRig rig="threePt" dir="t"/>
          </a:scene3d>
        </p:spPr>
        <p:txBody>
          <a:bodyPr>
            <a:noAutofit/>
          </a:bodyPr>
          <a:lstStyle/>
          <a:p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sr-Cyrl-CS" sz="2000" b="1" dirty="0">
                <a:latin typeface="Times New Roman" pitchFamily="18" charset="0"/>
                <a:cs typeface="Times New Roman" pitchFamily="18" charset="0"/>
              </a:rPr>
              <a:t>О ИНТЕГРИСАНОМ СПРЕЧАВАЊУ И КОНТРОЛИ ЗАГАЂИВАЊА ЖИВОТНЕ </a:t>
            </a:r>
            <a:r>
              <a:rPr lang="sr-Cyrl-CS" sz="2000" b="1" dirty="0" smtClean="0">
                <a:latin typeface="Times New Roman" pitchFamily="18" charset="0"/>
                <a:cs typeface="Times New Roman" pitchFamily="18" charset="0"/>
              </a:rPr>
              <a:t>СРЕДИНЕ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97360"/>
            <a:ext cx="8712968" cy="57606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Уређује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услове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и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поступак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издавања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интегрисане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дозволе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постројења</a:t>
            </a:r>
            <a:r>
              <a:rPr lang="sr-Latn-R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/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активности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која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могу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имати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негативне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утицаје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здравље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људи</a:t>
            </a:r>
            <a:r>
              <a:rPr lang="sr-Cyrl-R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/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жс</a:t>
            </a:r>
            <a:r>
              <a:rPr lang="sr-Cyrl-R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/ма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теријална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добра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врсте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активности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и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постројења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надзор</a:t>
            </a:r>
            <a:r>
              <a:rPr lang="sr-Cyrl-R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друга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питања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од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значаја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спречавање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и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контролу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загађивања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жс</a:t>
            </a:r>
            <a:endParaRPr lang="en-US" sz="1600" b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sr-Cyrl-RS" sz="16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r-Cyrl-RS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Појмови: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Загађење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непосредно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или посредно уношење материја, вибрација,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топлоте или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буке у ваздух, воду или земљиште изазвано људском активношћу које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може бити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штетно по здравље људи или квалитет животне средине и које може довести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до оштећења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материјалних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добара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Постројење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- стационарна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техничка јединица у којој се изводи једна или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више активности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које су утврђене посебним прописом и за које се издаје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интегрисана дозвола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, као и свака друга активност код које постоји техничка повезаност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са активностима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које се изводе на том месту и која може произвести емисије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и загађење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Интегрисана дозвола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одлука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надлежног органа којом се одобрава пуштање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у рад постројења/његовог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дела, односно обављање активности чији саставни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део чини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документација са утврђеним условима којима се гарантује да такво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постројење или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активност одговарају захтевима предвиђеним овим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законом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Оператер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свако физичко или правно лице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које управља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постројењем или га контролише или је овлашћен за доношење економских одлука у области техничког функционисања постројења и на чије име се </a:t>
            </a:r>
            <a:r>
              <a:rPr lang="ru-RU" sz="16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издаје интегрисана </a:t>
            </a:r>
            <a:r>
              <a:rPr lang="ru-RU" sz="1600" b="1" dirty="0">
                <a:latin typeface="Times New Roman" pitchFamily="18" charset="0"/>
                <a:ea typeface="Calibri"/>
                <a:cs typeface="Times New Roman" pitchFamily="18" charset="0"/>
              </a:rPr>
              <a:t>дозвола</a:t>
            </a:r>
            <a:endParaRPr lang="sr-Cyrl-RS" sz="16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68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3522</TotalTime>
  <Words>1783</Words>
  <Application>Microsoft Office PowerPoint</Application>
  <PresentationFormat>On-screen Show (4:3)</PresentationFormat>
  <Paragraphs>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ЗАКОН О СТРАТЕШКОЈ ПРОЦЕНИ УТИЦАЈА НА                             ЖИВОТНУ СРЕДИНУ и ЗАКОН О ИНТЕГРИСАНОМ СПРЕЧАВАЊУ И КОНТРОЛИ ЗАГАЂИВАЊА ЖИВОТНЕ СРЕДИНЕ</vt:lpstr>
      <vt:lpstr>ЗАКОН О СТРАТЕШКОЈ ПРОЦЕНИ УТИЦАЈА НА                                    ЖИВОТНУ СРЕДИНУ</vt:lpstr>
      <vt:lpstr>ЗАКОН О СТРАТЕШКОЈ ПРОЦЕНИ УТИЦАЈА НА                             ЖИВОТНУ СРЕДИНУ</vt:lpstr>
      <vt:lpstr>ЗАКОН О СТРАТЕШКОЈ ПРОЦЕНИ УТИЦАЈА НА                             ЖИВОТНУ СРЕДИНУ</vt:lpstr>
      <vt:lpstr>ЗАКОН О СТРАТЕШКОЈ ПРОЦЕНИ УТИЦАЈА НА                             ЖИВОТНУ СРЕДИНУ</vt:lpstr>
      <vt:lpstr>ЗАКОН О СТРАТЕШКОЈ ПРОЦЕНИ УТИЦАЈА НA ЖИВОТНУ СРЕДИНУ</vt:lpstr>
      <vt:lpstr>ЗАКОН О СТРАТЕШКОЈ ПРОЦЕНИ УТИЦАЈА НА                             ЖИВОТНУ СРЕДИНУ</vt:lpstr>
      <vt:lpstr>ЗАКОН О СТРАТЕШКОЈ ПРОЦЕНИ УТИЦАЈА НА                             ЖИВОТНУ СРЕДИНУ</vt:lpstr>
      <vt:lpstr>ЗАКОН О ИНТЕГРИСАНОМ СПРЕЧАВАЊУ И КОНТРОЛИ ЗАГАЂИВАЊА ЖИВОТНЕ СРЕДИНЕ</vt:lpstr>
      <vt:lpstr>ЗАКОН О ИНТЕГРИСАНОМ СПРЕЧАВАЊУ И КОНТРОЛИ ЗАГАЂИВАЊА ЖИВОТНЕ СРЕДИНЕ</vt:lpstr>
      <vt:lpstr>ЗАКОН О ИНТЕГРИСАНОМ СПРЕЧАВАЊУ И КОНТРОЛИ ЗАГАЂИВАЊА ЖИВОТНЕ СРЕДИНЕ</vt:lpstr>
      <vt:lpstr>ЗАКОН О ИНТЕГРИСАНОМ СПРЕЧАВАЊУ И КОНТРОЛИ ЗАГАЂИВАЊА ЖИВОТНЕ СРЕДИНЕ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НАЦИОНАЛНИ ПРАВНИ ИЗВОРИ            У ОБЛАСТИ                                               БЕЗБЕДНОСТИ И ЗДРАВЉА НА РАДУ</dc:title>
  <dc:creator>Aleksandra</dc:creator>
  <cp:lastModifiedBy>Aleksandra</cp:lastModifiedBy>
  <cp:revision>84</cp:revision>
  <dcterms:created xsi:type="dcterms:W3CDTF">2019-04-10T09:44:30Z</dcterms:created>
  <dcterms:modified xsi:type="dcterms:W3CDTF">2021-12-20T10:00:37Z</dcterms:modified>
</cp:coreProperties>
</file>